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2" r:id="rId3"/>
    <p:sldId id="260" r:id="rId4"/>
    <p:sldId id="261" r:id="rId5"/>
    <p:sldId id="259" r:id="rId6"/>
    <p:sldId id="258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224" autoAdjust="0"/>
  </p:normalViewPr>
  <p:slideViewPr>
    <p:cSldViewPr snapToGrid="0">
      <p:cViewPr varScale="1">
        <p:scale>
          <a:sx n="76" d="100"/>
          <a:sy n="76" d="100"/>
        </p:scale>
        <p:origin x="9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61C8E-4FFE-4BD3-8C67-29713ECDD4A3}" type="datetimeFigureOut">
              <a:rPr lang="nl-NL" smtClean="0"/>
              <a:t>20-6-2019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FD355-54E7-468C-AB64-7BAD5C7854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165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E5794C-A9DE-4467-B467-2395E4BCA269}" type="slidenum"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nl-NL"/>
          </a:p>
        </p:txBody>
      </p:sp>
    </p:spTree>
    <p:extLst>
      <p:ext uri="{BB962C8B-B14F-4D97-AF65-F5344CB8AC3E}">
        <p14:creationId xmlns:p14="http://schemas.microsoft.com/office/powerpoint/2010/main" val="387004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nl-NL" dirty="0" smtClean="0">
                <a:solidFill>
                  <a:schemeClr val="accent4"/>
                </a:solidFill>
              </a:rPr>
              <a:t>1: Ontvangst en begroeting; 2: Klant benaderen; 3: </a:t>
            </a:r>
            <a:r>
              <a:rPr lang="nl-NL" dirty="0" smtClean="0">
                <a:solidFill>
                  <a:schemeClr val="accent2"/>
                </a:solidFill>
              </a:rPr>
              <a:t>Ontdekken van de behoefte; 4: Koopweerstanden overwinnen;</a:t>
            </a:r>
            <a:r>
              <a:rPr lang="nl-NL" baseline="0" dirty="0" smtClean="0">
                <a:solidFill>
                  <a:schemeClr val="accent2"/>
                </a:solidFill>
              </a:rPr>
              <a:t> 5: </a:t>
            </a:r>
            <a:r>
              <a:rPr lang="nl-NL" dirty="0" smtClean="0">
                <a:solidFill>
                  <a:schemeClr val="accent2"/>
                </a:solidFill>
              </a:rPr>
              <a:t>Demonstratie; 6: Meer-verkoop of bij-verkoop; 7: </a:t>
            </a:r>
            <a:r>
              <a:rPr lang="nl-NL" dirty="0" smtClean="0">
                <a:solidFill>
                  <a:srgbClr val="FF0000"/>
                </a:solidFill>
              </a:rPr>
              <a:t>Afsluiten van de verkoop.</a:t>
            </a:r>
          </a:p>
          <a:p>
            <a:pPr lvl="1"/>
            <a:r>
              <a:rPr lang="nl-NL" dirty="0" smtClean="0">
                <a:solidFill>
                  <a:srgbClr val="FF0000"/>
                </a:solidFill>
              </a:rPr>
              <a:t>Klantenbezoek met rekenformules </a:t>
            </a:r>
          </a:p>
          <a:p>
            <a:pPr lvl="1"/>
            <a:r>
              <a:rPr lang="nl-NL" dirty="0" smtClean="0">
                <a:solidFill>
                  <a:srgbClr val="FF0000"/>
                </a:solidFill>
              </a:rPr>
              <a:t>Soorten vragen</a:t>
            </a:r>
            <a:r>
              <a:rPr lang="nl-NL" baseline="0" dirty="0" smtClean="0">
                <a:solidFill>
                  <a:srgbClr val="FF0000"/>
                </a:solidFill>
              </a:rPr>
              <a:t> </a:t>
            </a:r>
            <a:endParaRPr lang="nl-NL" dirty="0" smtClean="0">
              <a:solidFill>
                <a:srgbClr val="FF0000"/>
              </a:solidFill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FD355-54E7-468C-AB64-7BAD5C78548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734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565150"/>
            <a:ext cx="101600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nl-NL" altLang="nl-NL" noProof="0" smtClean="0"/>
              <a:t>Klik om de stijl te bewerken</a:t>
            </a:r>
            <a:endParaRPr lang="en-US" altLang="nl-NL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2800" y="1311276"/>
            <a:ext cx="10160000" cy="44132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nl-NL" altLang="nl-NL" noProof="0" smtClean="0"/>
              <a:t>Klik om de ondertitelstijl van het model te bewerken</a:t>
            </a:r>
            <a:endParaRPr lang="en-US" altLang="nl-NL" noProof="0" smtClean="0"/>
          </a:p>
        </p:txBody>
      </p:sp>
    </p:spTree>
    <p:extLst>
      <p:ext uri="{BB962C8B-B14F-4D97-AF65-F5344CB8AC3E}">
        <p14:creationId xmlns:p14="http://schemas.microsoft.com/office/powerpoint/2010/main" val="384270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0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042401" y="219076"/>
            <a:ext cx="2908300" cy="54959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17501" y="219076"/>
            <a:ext cx="8521700" cy="5495925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44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529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53141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625600" y="1447800"/>
            <a:ext cx="4775200" cy="42672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04000" y="1447800"/>
            <a:ext cx="4775200" cy="42672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57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085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125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13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91101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72757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219076"/>
            <a:ext cx="11633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  <a:endParaRPr lang="en-US" altLang="nl-NL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5600" y="1447800"/>
            <a:ext cx="9753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Tekststijl van het model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en-US" altLang="nl-NL" smtClean="0"/>
          </a:p>
        </p:txBody>
      </p:sp>
    </p:spTree>
    <p:extLst>
      <p:ext uri="{BB962C8B-B14F-4D97-AF65-F5344CB8AC3E}">
        <p14:creationId xmlns:p14="http://schemas.microsoft.com/office/powerpoint/2010/main" val="249465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tplatform.ontwikkelcentrum.nl/CMS/CDS/Ontwikkelcentrum/Published%20content/ECC%20SP%20modules/CKS%20en%20Impact/32%20Bloem/OC-32011d/OC-32011d/OC-32011-2/OC-32011-2-2d/OC-32011-2-2d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tentplatform.ontwikkelcentrum.nl/CMS/CDS/Ontwikkelcentrum/Published%20content/ECC%20SP%20modules/CKS%20en%20Impact/38%20algemeen/OC-38015d/OC-38015/OC-38015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33600" y="565150"/>
            <a:ext cx="7620000" cy="2503810"/>
          </a:xfrm>
        </p:spPr>
        <p:txBody>
          <a:bodyPr/>
          <a:lstStyle/>
          <a:p>
            <a:pPr algn="ctr"/>
            <a:r>
              <a:rPr lang="nl-NL" altLang="nl-NL" sz="4500" dirty="0" smtClean="0"/>
              <a:t>Verkopen 3</a:t>
            </a:r>
            <a:r>
              <a:rPr lang="nl-NL" altLang="nl-NL" sz="4500" baseline="30000" dirty="0" smtClean="0"/>
              <a:t>e</a:t>
            </a:r>
            <a:r>
              <a:rPr lang="nl-NL" altLang="nl-NL" sz="4500" dirty="0" smtClean="0"/>
              <a:t> </a:t>
            </a:r>
            <a:r>
              <a:rPr lang="nl-NL" altLang="nl-NL" sz="4500" dirty="0"/>
              <a:t>presentatie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79576" y="5661249"/>
            <a:ext cx="7620000" cy="441325"/>
          </a:xfrm>
        </p:spPr>
        <p:txBody>
          <a:bodyPr/>
          <a:lstStyle/>
          <a:p>
            <a:r>
              <a:rPr lang="nl-NL" altLang="nl-NL" dirty="0" smtClean="0"/>
              <a:t>Zone College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1595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5000" dirty="0"/>
              <a:t>H</a:t>
            </a:r>
            <a:r>
              <a:rPr lang="nl-NL" sz="5000" dirty="0" smtClean="0"/>
              <a:t>uiswerk</a:t>
            </a:r>
            <a:endParaRPr lang="nl-NL" sz="5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2175" y="1015720"/>
            <a:ext cx="10952703" cy="5555901"/>
          </a:xfrm>
        </p:spPr>
        <p:txBody>
          <a:bodyPr/>
          <a:lstStyle/>
          <a:p>
            <a:r>
              <a:rPr lang="nl-NL" dirty="0" smtClean="0"/>
              <a:t>Wat niet af is maak je thuis af en neem je de volgende les mee.</a:t>
            </a:r>
          </a:p>
          <a:p>
            <a:endParaRPr lang="nl-NL" dirty="0"/>
          </a:p>
          <a:p>
            <a:r>
              <a:rPr lang="nl-NL" dirty="0" smtClean="0"/>
              <a:t>Op Myspot/ontwikkelcentrum de volgende boekjes doornemen en vragen en onderliggende toetsen maken:</a:t>
            </a:r>
          </a:p>
          <a:p>
            <a:pPr lvl="2"/>
            <a:r>
              <a:rPr lang="nl-NL" dirty="0" smtClean="0"/>
              <a:t>Winkelwerkzaamheden – voeren telefonisch verkoopgesprek</a:t>
            </a:r>
          </a:p>
          <a:p>
            <a:pPr lvl="2"/>
            <a:r>
              <a:rPr lang="nl-NL" dirty="0" smtClean="0"/>
              <a:t>Winkelwerkzaamheden – voeren verkoopgesprek groene detailhandel</a:t>
            </a:r>
            <a:endParaRPr lang="nl-NL" dirty="0"/>
          </a:p>
          <a:p>
            <a:pPr lvl="8"/>
            <a:r>
              <a:rPr lang="nl-NL" dirty="0" smtClean="0">
                <a:solidFill>
                  <a:schemeClr val="bg1"/>
                </a:solidFill>
              </a:rPr>
              <a:t>Alles met dier</a:t>
            </a:r>
          </a:p>
          <a:p>
            <a:pPr lvl="2"/>
            <a:r>
              <a:rPr lang="nl-NL" dirty="0" smtClean="0"/>
              <a:t>Ondernemen en leidinggeven – in en verkoop de volgende onderdelen: </a:t>
            </a:r>
            <a:r>
              <a:rPr lang="nl-NL" i="1" dirty="0" smtClean="0"/>
              <a:t>koopmotieven; verkoopbezoek plannen, telefonische acquisitie plegen, verkoopgesprek voeren en hulpmiddelen bij verkoopgesprek.</a:t>
            </a:r>
            <a:endParaRPr lang="nl-NL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4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Wat hebben we de vorige lessen gedaan?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25600" y="935039"/>
            <a:ext cx="9753600" cy="5613807"/>
          </a:xfrm>
        </p:spPr>
        <p:txBody>
          <a:bodyPr/>
          <a:lstStyle/>
          <a:p>
            <a:r>
              <a:rPr lang="nl-NL" dirty="0" smtClean="0"/>
              <a:t>Wet en regelgeving omtrent de verkoop van dieren</a:t>
            </a:r>
          </a:p>
          <a:p>
            <a:pPr lvl="1"/>
            <a:r>
              <a:rPr lang="nl-NL" dirty="0" smtClean="0"/>
              <a:t>Cites</a:t>
            </a:r>
          </a:p>
          <a:p>
            <a:pPr lvl="1"/>
            <a:r>
              <a:rPr lang="nl-NL" dirty="0" smtClean="0"/>
              <a:t>Wet dieren</a:t>
            </a:r>
          </a:p>
          <a:p>
            <a:pPr lvl="1"/>
            <a:r>
              <a:rPr lang="nl-NL" dirty="0" smtClean="0"/>
              <a:t>Besluit houders van dieren</a:t>
            </a:r>
          </a:p>
          <a:p>
            <a:r>
              <a:rPr lang="nl-NL" dirty="0" smtClean="0"/>
              <a:t>Ontmoeting en aanspreken </a:t>
            </a:r>
          </a:p>
          <a:p>
            <a:pPr lvl="1"/>
            <a:r>
              <a:rPr lang="nl-NL" dirty="0" smtClean="0"/>
              <a:t>Aanspreekmoment besproken (bijv. de filmpjes Myspot)</a:t>
            </a:r>
          </a:p>
          <a:p>
            <a:pPr lvl="1"/>
            <a:r>
              <a:rPr lang="nl-NL" dirty="0" smtClean="0"/>
              <a:t>Jullie hebben een winkel bezocht</a:t>
            </a:r>
          </a:p>
          <a:p>
            <a:endParaRPr lang="nl-NL" dirty="0"/>
          </a:p>
          <a:p>
            <a:r>
              <a:rPr lang="nl-NL" dirty="0" smtClean="0"/>
              <a:t>Vandaag gaan we het hebben over koopmotieven, klantgesprek houden en communicatie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981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5000" dirty="0" smtClean="0"/>
              <a:t>Koop motieven</a:t>
            </a:r>
            <a:endParaRPr lang="nl-NL" sz="5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25600" y="935039"/>
            <a:ext cx="9753600" cy="5578056"/>
          </a:xfrm>
        </p:spPr>
        <p:txBody>
          <a:bodyPr/>
          <a:lstStyle/>
          <a:p>
            <a:r>
              <a:rPr lang="nl-NL" dirty="0" smtClean="0"/>
              <a:t>Iedereen heeft een motief om te iets te kopen, we noemen dat koopmotieven. We kennen er verschillende de meest voorkomende zijn:</a:t>
            </a:r>
          </a:p>
          <a:p>
            <a:pPr lvl="1"/>
            <a:r>
              <a:rPr lang="nl-NL" dirty="0" smtClean="0"/>
              <a:t>Avontuur</a:t>
            </a:r>
          </a:p>
          <a:p>
            <a:pPr lvl="1"/>
            <a:r>
              <a:rPr lang="nl-NL" dirty="0" smtClean="0"/>
              <a:t>Vrije tijd en ontspanning</a:t>
            </a:r>
          </a:p>
          <a:p>
            <a:pPr lvl="1"/>
            <a:r>
              <a:rPr lang="nl-NL" dirty="0" smtClean="0"/>
              <a:t>Romantiek</a:t>
            </a:r>
          </a:p>
          <a:p>
            <a:pPr lvl="1"/>
            <a:r>
              <a:rPr lang="nl-NL" dirty="0" smtClean="0"/>
              <a:t>Imitatiedrang</a:t>
            </a:r>
          </a:p>
          <a:p>
            <a:pPr lvl="1"/>
            <a:r>
              <a:rPr lang="nl-NL" dirty="0" smtClean="0"/>
              <a:t>Status en ijdelheid</a:t>
            </a:r>
          </a:p>
          <a:p>
            <a:pPr lvl="1"/>
            <a:r>
              <a:rPr lang="nl-NL" dirty="0" smtClean="0"/>
              <a:t>Voordeel en speciale aanbiedingen</a:t>
            </a:r>
          </a:p>
          <a:p>
            <a:pPr lvl="1"/>
            <a:r>
              <a:rPr lang="nl-NL" dirty="0" smtClean="0"/>
              <a:t>Bezitten</a:t>
            </a:r>
          </a:p>
          <a:p>
            <a:pPr lvl="1"/>
            <a:r>
              <a:rPr lang="nl-NL" dirty="0" smtClean="0"/>
              <a:t>Betrouwbaarheid, comfort en persoonlijk contact</a:t>
            </a:r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625" y="2519362"/>
            <a:ext cx="364807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Onderzoek op Myspot van het ontwikkelcentrum bij “ondernemen en leidinggeven” in het boekje “in en verkoop” onder het kopje “Koopmotieven” wat hier nog meer over te leren valt.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1500" dirty="0" smtClean="0"/>
          </a:p>
          <a:p>
            <a:r>
              <a:rPr lang="nl-NL" sz="1500" dirty="0"/>
              <a:t>https://contentplatform.ontwikkelcentrum.nl/CMS/CDS/Ontwikkelcentrum/Published%20content/ECC%20SP%20modules/CKS%20en%20Impact/38%20algemeen/OC-38015d/OC-38015/38015/38015-4-21.html?module=true</a:t>
            </a:r>
          </a:p>
        </p:txBody>
      </p:sp>
    </p:spTree>
    <p:extLst>
      <p:ext uri="{BB962C8B-B14F-4D97-AF65-F5344CB8AC3E}">
        <p14:creationId xmlns:p14="http://schemas.microsoft.com/office/powerpoint/2010/main" val="8398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5000" dirty="0" smtClean="0"/>
              <a:t>Klantengesprekken</a:t>
            </a:r>
            <a:endParaRPr lang="nl-NL" sz="5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2466" y="864701"/>
            <a:ext cx="10168932" cy="5438773"/>
          </a:xfrm>
        </p:spPr>
        <p:txBody>
          <a:bodyPr/>
          <a:lstStyle/>
          <a:p>
            <a:r>
              <a:rPr lang="nl-NL" dirty="0" smtClean="0"/>
              <a:t>Een verkoopgesprek hoe deed je dat ook al weer?</a:t>
            </a:r>
          </a:p>
          <a:p>
            <a:r>
              <a:rPr lang="nl-NL" dirty="0" smtClean="0"/>
              <a:t>Een klantengesprek kent 7 stappen, welke zijn dat? En hoe gaat dat in de volgende situaties?</a:t>
            </a:r>
          </a:p>
          <a:p>
            <a:pPr lvl="1"/>
            <a:r>
              <a:rPr lang="nl-NL" sz="3000" dirty="0" smtClean="0"/>
              <a:t>Klant komt bij jou in de zaak </a:t>
            </a:r>
            <a:r>
              <a:rPr lang="nl-NL" sz="2000" dirty="0">
                <a:hlinkClick r:id="rId3"/>
              </a:rPr>
              <a:t>in Myspot</a:t>
            </a:r>
            <a:endParaRPr lang="nl-NL" sz="2000" dirty="0" smtClean="0"/>
          </a:p>
          <a:p>
            <a:pPr lvl="1"/>
            <a:endParaRPr lang="nl-NL" sz="3000" dirty="0" smtClean="0"/>
          </a:p>
          <a:p>
            <a:pPr lvl="1"/>
            <a:r>
              <a:rPr lang="nl-NL" sz="3000" dirty="0" smtClean="0"/>
              <a:t>Jij belt een klant of deze belt jou </a:t>
            </a:r>
            <a:r>
              <a:rPr lang="nl-NL" sz="2000" dirty="0" smtClean="0">
                <a:hlinkClick r:id="rId4"/>
              </a:rPr>
              <a:t>in Myspot</a:t>
            </a:r>
            <a:endParaRPr lang="nl-NL" sz="2000" dirty="0" smtClean="0"/>
          </a:p>
          <a:p>
            <a:pPr lvl="1"/>
            <a:endParaRPr lang="nl-NL" sz="3000" dirty="0"/>
          </a:p>
          <a:p>
            <a:pPr lvl="1"/>
            <a:r>
              <a:rPr lang="nl-NL" sz="3000" dirty="0" smtClean="0"/>
              <a:t>Jij gaat naar de klant</a:t>
            </a:r>
          </a:p>
          <a:p>
            <a:endParaRPr lang="nl-NL" sz="1500" dirty="0"/>
          </a:p>
          <a:p>
            <a:r>
              <a:rPr lang="nl-NL" sz="1500" dirty="0" smtClean="0"/>
              <a:t>Myspot: “voeren van een verkoopgesprek groene detailhandel” en “voeren van een telefonisch verkoopgesprek” </a:t>
            </a:r>
            <a:r>
              <a:rPr lang="nl-NL" sz="1500" dirty="0"/>
              <a:t>in het boekje “</a:t>
            </a:r>
            <a:r>
              <a:rPr lang="nl-NL" sz="1500" dirty="0" smtClean="0"/>
              <a:t>winkelwerkzaamheden” en “</a:t>
            </a:r>
            <a:r>
              <a:rPr lang="nl-NL" sz="1500" dirty="0"/>
              <a:t>hulpmiddelen bij een verkoopgesprek”  </a:t>
            </a:r>
            <a:r>
              <a:rPr lang="nl-NL" sz="1500" dirty="0" smtClean="0"/>
              <a:t>in boekje </a:t>
            </a:r>
            <a:r>
              <a:rPr lang="nl-NL" sz="1500" dirty="0"/>
              <a:t>“in en verkoop” </a:t>
            </a:r>
            <a:r>
              <a:rPr lang="nl-NL" sz="1500" dirty="0" smtClean="0"/>
              <a:t>.</a:t>
            </a:r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298168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5000" b="1" dirty="0" smtClean="0"/>
              <a:t>Vele soorten </a:t>
            </a:r>
            <a:r>
              <a:rPr lang="nl-NL" sz="5000" b="1" dirty="0"/>
              <a:t>klanten</a:t>
            </a:r>
            <a:endParaRPr lang="nl-NL" sz="5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25600" y="1160418"/>
            <a:ext cx="9753600" cy="5449388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Hoe herken je soorten klanten en hoe help je ze?</a:t>
            </a:r>
          </a:p>
          <a:p>
            <a:r>
              <a:rPr lang="nl-NL" dirty="0"/>
              <a:t>Besluiteloze klant</a:t>
            </a:r>
          </a:p>
          <a:p>
            <a:r>
              <a:rPr lang="nl-NL" dirty="0"/>
              <a:t>Humeurige of boze klant</a:t>
            </a:r>
          </a:p>
          <a:p>
            <a:r>
              <a:rPr lang="nl-NL" dirty="0"/>
              <a:t>Zelfverzekerde klant</a:t>
            </a:r>
          </a:p>
          <a:p>
            <a:r>
              <a:rPr lang="nl-NL" dirty="0"/>
              <a:t>Zoekende klant</a:t>
            </a:r>
          </a:p>
          <a:p>
            <a:r>
              <a:rPr lang="nl-NL" dirty="0"/>
              <a:t>Verlegen klant</a:t>
            </a:r>
          </a:p>
          <a:p>
            <a:r>
              <a:rPr lang="nl-NL" dirty="0"/>
              <a:t>Haastige </a:t>
            </a:r>
            <a:r>
              <a:rPr lang="nl-NL" dirty="0" smtClean="0"/>
              <a:t>klant</a:t>
            </a:r>
          </a:p>
          <a:p>
            <a:endParaRPr lang="nl-NL" dirty="0" smtClean="0"/>
          </a:p>
          <a:p>
            <a:r>
              <a:rPr lang="nl-NL" dirty="0" smtClean="0"/>
              <a:t>Noteer de opmerkingen die worden gemaakt!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480" y="1951723"/>
            <a:ext cx="3740566" cy="363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5000" dirty="0" smtClean="0"/>
              <a:t>Het verkoopcontract</a:t>
            </a:r>
            <a:endParaRPr lang="nl-NL" sz="5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2579" y="1136300"/>
            <a:ext cx="11023041" cy="4752034"/>
          </a:xfrm>
        </p:spPr>
        <p:txBody>
          <a:bodyPr/>
          <a:lstStyle/>
          <a:p>
            <a:r>
              <a:rPr lang="nl-NL" dirty="0"/>
              <a:t>Ook wel: ‘koopcontract’ of ‘koopovereenkomst</a:t>
            </a:r>
            <a:r>
              <a:rPr lang="nl-NL" dirty="0" smtClean="0"/>
              <a:t>’</a:t>
            </a:r>
          </a:p>
          <a:p>
            <a:r>
              <a:rPr lang="nl-NL" dirty="0" smtClean="0"/>
              <a:t>Bij elke verkoop hoort een verkoopcontract.</a:t>
            </a:r>
          </a:p>
          <a:p>
            <a:endParaRPr lang="nl-NL" dirty="0" smtClean="0"/>
          </a:p>
          <a:p>
            <a:r>
              <a:rPr lang="nl-NL" dirty="0" smtClean="0"/>
              <a:t>Is een offerte een verkoopcontract? </a:t>
            </a:r>
          </a:p>
          <a:p>
            <a:endParaRPr lang="nl-NL" dirty="0" smtClean="0"/>
          </a:p>
          <a:p>
            <a:r>
              <a:rPr lang="nl-NL" dirty="0" smtClean="0"/>
              <a:t>Wat moet er allemaal in een verkoopcontract staan?</a:t>
            </a:r>
          </a:p>
          <a:p>
            <a:pPr lvl="2"/>
            <a:r>
              <a:rPr lang="nl-NL" dirty="0" smtClean="0"/>
              <a:t>Opzoeken op internet en vastleggen.</a:t>
            </a:r>
          </a:p>
          <a:p>
            <a:r>
              <a:rPr lang="nl-NL" dirty="0"/>
              <a:t>Bij de aanschaf van (ras)dieren zit vaak een </a:t>
            </a:r>
            <a:r>
              <a:rPr lang="nl-NL" dirty="0" smtClean="0"/>
              <a:t>koopcontract!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92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Verkoopcontract vervolg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meeste fokkers houden een eigen contract aan.</a:t>
            </a:r>
          </a:p>
          <a:p>
            <a:r>
              <a:rPr lang="nl-NL" dirty="0"/>
              <a:t>In het contract worden de rechten en plichten van de verkoper en koper beschreven. Bijvoorbeeld:</a:t>
            </a:r>
          </a:p>
          <a:p>
            <a:pPr lvl="1"/>
            <a:r>
              <a:rPr lang="nl-NL" dirty="0"/>
              <a:t>Verkoper: hoeveel </a:t>
            </a:r>
            <a:r>
              <a:rPr lang="nl-NL" b="1" dirty="0"/>
              <a:t>garantie</a:t>
            </a:r>
            <a:r>
              <a:rPr lang="nl-NL" dirty="0"/>
              <a:t> hij/zij geeft op bijvoorbeeld erfelijke ziekten.</a:t>
            </a:r>
          </a:p>
          <a:p>
            <a:pPr lvl="1"/>
            <a:r>
              <a:rPr lang="nl-NL" dirty="0"/>
              <a:t>Koper: dat hij verplicht is goed voor het dier te zorgen. </a:t>
            </a:r>
            <a:endParaRPr lang="nl-NL" dirty="0" smtClean="0"/>
          </a:p>
          <a:p>
            <a:pPr lvl="1"/>
            <a:r>
              <a:rPr lang="nl-NL" dirty="0" smtClean="0"/>
              <a:t>Enzovoort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389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Opdracht verkoopcontract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3327" y="935038"/>
            <a:ext cx="9753600" cy="5686825"/>
          </a:xfrm>
        </p:spPr>
        <p:txBody>
          <a:bodyPr/>
          <a:lstStyle/>
          <a:p>
            <a:r>
              <a:rPr lang="nl-NL" dirty="0"/>
              <a:t>Zoek eens op internet een paar verschillende verkoopcontracten van rasdieren. Deze zijn vaak via rasverenigingen te downloaden. </a:t>
            </a:r>
          </a:p>
          <a:p>
            <a:pPr lvl="2"/>
            <a:r>
              <a:rPr lang="nl-NL" sz="3200" i="1" dirty="0" smtClean="0"/>
              <a:t>Vragen die je moet beantwoorden</a:t>
            </a:r>
            <a:endParaRPr lang="nl-NL" sz="3200" i="1" dirty="0"/>
          </a:p>
          <a:p>
            <a:r>
              <a:rPr lang="nl-NL" dirty="0"/>
              <a:t>Wat valt je op als je de regels leest?</a:t>
            </a:r>
          </a:p>
          <a:p>
            <a:r>
              <a:rPr lang="nl-NL" dirty="0"/>
              <a:t>Had je bepaalde zaken erin verwacht en wat niet</a:t>
            </a:r>
            <a:r>
              <a:rPr lang="nl-NL" dirty="0" smtClean="0"/>
              <a:t>?</a:t>
            </a:r>
          </a:p>
          <a:p>
            <a:endParaRPr lang="nl-NL" dirty="0" smtClean="0"/>
          </a:p>
          <a:p>
            <a:r>
              <a:rPr lang="nl-NL" dirty="0" smtClean="0"/>
              <a:t>Analyseer dergelijke contracten en schrijf je bevindingen op</a:t>
            </a:r>
            <a:endParaRPr lang="nl-NL" dirty="0"/>
          </a:p>
          <a:p>
            <a:r>
              <a:rPr lang="nl-NL" dirty="0" smtClean="0"/>
              <a:t>Later wordt het bestand nog in de ELO geplaatst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817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Aangepast 2">
      <a:dk1>
        <a:srgbClr val="4D4D4D"/>
      </a:dk1>
      <a:lt1>
        <a:srgbClr val="FFFFFF"/>
      </a:lt1>
      <a:dk2>
        <a:srgbClr val="4D4D4D"/>
      </a:dk2>
      <a:lt2>
        <a:srgbClr val="045B4B"/>
      </a:lt2>
      <a:accent1>
        <a:srgbClr val="1C7C70"/>
      </a:accent1>
      <a:accent2>
        <a:srgbClr val="379690"/>
      </a:accent2>
      <a:accent3>
        <a:srgbClr val="FFFFFF"/>
      </a:accent3>
      <a:accent4>
        <a:srgbClr val="404040"/>
      </a:accent4>
      <a:accent5>
        <a:srgbClr val="ABBFBB"/>
      </a:accent5>
      <a:accent6>
        <a:srgbClr val="318782"/>
      </a:accent6>
      <a:hlink>
        <a:srgbClr val="FFFF00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45B4B"/>
        </a:lt2>
        <a:accent1>
          <a:srgbClr val="1C7C70"/>
        </a:accent1>
        <a:accent2>
          <a:srgbClr val="379690"/>
        </a:accent2>
        <a:accent3>
          <a:srgbClr val="FFFFFF"/>
        </a:accent3>
        <a:accent4>
          <a:srgbClr val="404040"/>
        </a:accent4>
        <a:accent5>
          <a:srgbClr val="ABBFBB"/>
        </a:accent5>
        <a:accent6>
          <a:srgbClr val="318782"/>
        </a:accent6>
        <a:hlink>
          <a:srgbClr val="54B2A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555</Words>
  <Application>Microsoft Office PowerPoint</Application>
  <PresentationFormat>Breedbeeld</PresentationFormat>
  <Paragraphs>82</Paragraphs>
  <Slides>10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Microsoft Sans Serif</vt:lpstr>
      <vt:lpstr>powerpoint-template-24</vt:lpstr>
      <vt:lpstr>Verkopen 3e presentatie</vt:lpstr>
      <vt:lpstr>Wat hebben we de vorige lessen gedaan?</vt:lpstr>
      <vt:lpstr>Koop motieven</vt:lpstr>
      <vt:lpstr>PowerPoint-presentatie</vt:lpstr>
      <vt:lpstr>Klantengesprekken</vt:lpstr>
      <vt:lpstr>Vele soorten klanten</vt:lpstr>
      <vt:lpstr>Het verkoopcontract</vt:lpstr>
      <vt:lpstr>Verkoopcontract vervolg</vt:lpstr>
      <vt:lpstr>Opdracht verkoopcontract</vt:lpstr>
      <vt:lpstr>Huiswerk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Verkopen en Communicatie 3e presentatie</dc:title>
  <dc:creator>Geraar de Jong</dc:creator>
  <cp:lastModifiedBy>Géraar de Jong</cp:lastModifiedBy>
  <cp:revision>54</cp:revision>
  <dcterms:created xsi:type="dcterms:W3CDTF">2018-10-08T06:40:27Z</dcterms:created>
  <dcterms:modified xsi:type="dcterms:W3CDTF">2019-06-20T18:52:35Z</dcterms:modified>
</cp:coreProperties>
</file>